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61" r:id="rId5"/>
    <p:sldId id="271" r:id="rId6"/>
    <p:sldId id="260" r:id="rId7"/>
    <p:sldId id="262" r:id="rId8"/>
    <p:sldId id="274" r:id="rId9"/>
    <p:sldId id="259" r:id="rId10"/>
    <p:sldId id="263" r:id="rId11"/>
    <p:sldId id="264" r:id="rId12"/>
    <p:sldId id="265" r:id="rId13"/>
    <p:sldId id="266" r:id="rId14"/>
    <p:sldId id="268" r:id="rId15"/>
    <p:sldId id="269" r:id="rId16"/>
    <p:sldId id="267" r:id="rId17"/>
    <p:sldId id="272" r:id="rId18"/>
    <p:sldId id="27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7"/>
    <p:restoredTop sz="96327"/>
  </p:normalViewPr>
  <p:slideViewPr>
    <p:cSldViewPr snapToGrid="0" snapToObjects="1">
      <p:cViewPr varScale="1">
        <p:scale>
          <a:sx n="205" d="100"/>
          <a:sy n="205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2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0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7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4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0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8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6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8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forms.gle/UGj7UfbDzd1oc5uh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loudhubs/acmsa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msac.ecs.baylor.edu/#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msac.ecs.baylor.edu/#/" TargetMode="External"/><Relationship Id="rId2" Type="http://schemas.openxmlformats.org/officeDocument/2006/relationships/hyperlink" Target="https://github.com/cloudhubs/acms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5ACE0-36B3-4EA7-966C-E4C28CBEF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8" b="14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8635B-5F1E-450D-988C-60E58FE5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612" y="457200"/>
            <a:ext cx="3703320" cy="94997"/>
          </a:xfrm>
          <a:prstGeom prst="rect">
            <a:avLst/>
          </a:prstGeom>
          <a:solidFill>
            <a:srgbClr val="EA73A4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94F1D8-917A-408B-9C96-873AE00B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1798" y="601201"/>
            <a:ext cx="3702134" cy="5791132"/>
          </a:xfrm>
          <a:prstGeom prst="rect">
            <a:avLst/>
          </a:prstGeom>
          <a:solidFill>
            <a:srgbClr val="EA73A4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04A1E-4DC4-E64C-B992-EA3632380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733" y="1524001"/>
            <a:ext cx="3412067" cy="34783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ACM SAC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9057F-1524-5444-A3F4-A4D93C7C9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5733" y="5145513"/>
            <a:ext cx="3412067" cy="738820"/>
          </a:xfrm>
        </p:spPr>
        <p:txBody>
          <a:bodyPr>
            <a:norm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Almost in BRNO, Czech Republic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06C4B-14F0-084B-A177-C46AC31E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46" y="725814"/>
            <a:ext cx="5999860" cy="3846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4C0D3-51CD-3649-A059-95B317B6F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20831-0060-C34E-ABE0-C8DDB5D90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894" y="1668771"/>
            <a:ext cx="1858906" cy="128525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BA82CFD-6BCE-EC40-BB9A-68280DFAA937}"/>
              </a:ext>
            </a:extLst>
          </p:cNvPr>
          <p:cNvSpPr txBox="1">
            <a:spLocks/>
          </p:cNvSpPr>
          <p:nvPr/>
        </p:nvSpPr>
        <p:spPr>
          <a:xfrm>
            <a:off x="8268799" y="3003034"/>
            <a:ext cx="3412067" cy="10499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By Tomas Cerny</a:t>
            </a:r>
          </a:p>
          <a:p>
            <a:pPr algn="r"/>
            <a:r>
              <a:rPr lang="en-US" sz="1400">
                <a:solidFill>
                  <a:schemeClr val="bg1"/>
                </a:solidFill>
              </a:rPr>
              <a:t>Baylor University, TX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ICPC lead developer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10+ years organizing World Finals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F64A7BD-B3C5-7E40-82E0-8CDB228736D2}"/>
              </a:ext>
            </a:extLst>
          </p:cNvPr>
          <p:cNvSpPr txBox="1">
            <a:spLocks/>
          </p:cNvSpPr>
          <p:nvPr/>
        </p:nvSpPr>
        <p:spPr>
          <a:xfrm>
            <a:off x="338873" y="4828902"/>
            <a:ext cx="7029529" cy="1772195"/>
          </a:xfrm>
          <a:prstGeom prst="rect">
            <a:avLst/>
          </a:prstGeom>
          <a:solidFill>
            <a:schemeClr val="tx1">
              <a:alpha val="52000"/>
            </a:schemeClr>
          </a:solidFill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600" dirty="0">
                <a:solidFill>
                  <a:srgbClr val="FFFFFF"/>
                </a:solidFill>
              </a:rPr>
              <a:t>How TO FAIL with Success</a:t>
            </a:r>
          </a:p>
        </p:txBody>
      </p:sp>
    </p:spTree>
    <p:extLst>
      <p:ext uri="{BB962C8B-B14F-4D97-AF65-F5344CB8AC3E}">
        <p14:creationId xmlns:p14="http://schemas.microsoft.com/office/powerpoint/2010/main" val="200217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5E00-4526-D44C-A10F-C9F6745F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Plan B :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0E536-C78E-114D-BB73-0A9A57CA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Virtual conference </a:t>
            </a:r>
          </a:p>
          <a:p>
            <a:pPr lvl="2"/>
            <a:r>
              <a:rPr lang="en-US" sz="3200" dirty="0"/>
              <a:t>Zoom</a:t>
            </a:r>
          </a:p>
          <a:p>
            <a:pPr lvl="3"/>
            <a:r>
              <a:rPr lang="en-US" sz="2800" dirty="0"/>
              <a:t>Issue: international audience, lecture at 3 am?</a:t>
            </a:r>
          </a:p>
          <a:p>
            <a:pPr lvl="2"/>
            <a:r>
              <a:rPr lang="en-US" sz="3200" dirty="0"/>
              <a:t>Offline</a:t>
            </a:r>
          </a:p>
          <a:p>
            <a:pPr lvl="3"/>
            <a:r>
              <a:rPr lang="en-US" sz="2800" dirty="0"/>
              <a:t>No solution for that, we knew off</a:t>
            </a:r>
          </a:p>
          <a:p>
            <a:pPr lvl="3"/>
            <a:r>
              <a:rPr lang="en-US" sz="2800" dirty="0"/>
              <a:t>400 participants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DE841-4224-3147-BFA4-07DBAAFD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7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0299-98A8-1941-9F73-7DD83C3A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Custom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D9760-4506-B44D-8DA5-6ED7E40C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 system with personal space for each presenter to post video/slides</a:t>
            </a:r>
          </a:p>
          <a:p>
            <a:pPr lvl="1"/>
            <a:r>
              <a:rPr lang="en-US" sz="2600" dirty="0"/>
              <a:t>Listed by track (40+ tracks)</a:t>
            </a:r>
          </a:p>
          <a:p>
            <a:pPr lvl="2"/>
            <a:r>
              <a:rPr lang="en-US" sz="2200" dirty="0"/>
              <a:t>Listed by sessions / author </a:t>
            </a:r>
          </a:p>
          <a:p>
            <a:pPr lvl="2"/>
            <a:r>
              <a:rPr lang="en-US" sz="2200" dirty="0"/>
              <a:t>As on original schedule</a:t>
            </a:r>
          </a:p>
          <a:p>
            <a:pPr lvl="1"/>
            <a:endParaRPr lang="en-US" sz="2400" dirty="0"/>
          </a:p>
          <a:p>
            <a:r>
              <a:rPr lang="en-US" sz="2800" dirty="0"/>
              <a:t>3 weeks to build!</a:t>
            </a:r>
          </a:p>
          <a:p>
            <a:pPr lvl="1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9E9DE-04FF-FE4A-8CDD-A9277B19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2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16E1-3CF5-9345-88B5-8585844C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7400"/>
          </a:xfrm>
        </p:spPr>
        <p:txBody>
          <a:bodyPr>
            <a:normAutofit/>
          </a:bodyPr>
          <a:lstStyle/>
          <a:p>
            <a:r>
              <a:rPr lang="en-US" sz="4000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BC6C-5F2C-9C44-8E60-3FBC3273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34241"/>
            <a:ext cx="11029615" cy="46237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Google form - </a:t>
            </a:r>
            <a:r>
              <a:rPr lang="en-US" sz="1900" dirty="0"/>
              <a:t>to collect information from attendees and track chairs</a:t>
            </a:r>
            <a:endParaRPr lang="en-US" sz="2400" dirty="0"/>
          </a:p>
          <a:p>
            <a:pPr lvl="1"/>
            <a:r>
              <a:rPr lang="en-US" sz="2000" dirty="0"/>
              <a:t>Links to video/slides</a:t>
            </a:r>
          </a:p>
          <a:p>
            <a:pPr lvl="1"/>
            <a:r>
              <a:rPr lang="en-US" sz="2000" dirty="0"/>
              <a:t>Metadata – similar to the registration process</a:t>
            </a:r>
          </a:p>
          <a:p>
            <a:pPr lvl="1"/>
            <a:r>
              <a:rPr lang="en-US" sz="2000" dirty="0"/>
              <a:t>Fixed set of tracks</a:t>
            </a:r>
          </a:p>
          <a:p>
            <a:pPr lvl="2"/>
            <a:r>
              <a:rPr lang="en-US" sz="1700" dirty="0">
                <a:hlinkClick r:id="rId2"/>
              </a:rPr>
              <a:t>https://forms.gle/UGj7UfbDzd1oc5uh7</a:t>
            </a:r>
            <a:endParaRPr lang="en-US" sz="2000" dirty="0"/>
          </a:p>
          <a:p>
            <a:r>
              <a:rPr lang="en-US" sz="2400" dirty="0"/>
              <a:t>Develop new system</a:t>
            </a:r>
          </a:p>
          <a:p>
            <a:pPr lvl="1"/>
            <a:r>
              <a:rPr lang="en-US" sz="2000" dirty="0"/>
              <a:t>Import data from users (</a:t>
            </a:r>
            <a:r>
              <a:rPr lang="en-US" sz="2000" dirty="0" err="1"/>
              <a:t>GForms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Restricted access (later we allowed public access with hidden metadata)</a:t>
            </a:r>
          </a:p>
          <a:p>
            <a:pPr lvl="1"/>
            <a:r>
              <a:rPr lang="en-US" sz="2000" dirty="0"/>
              <a:t>4 skilled developers</a:t>
            </a:r>
          </a:p>
          <a:p>
            <a:pPr lvl="1"/>
            <a:r>
              <a:rPr lang="en-US" sz="2000" dirty="0"/>
              <a:t>Microservice backend / client-side frontend / containerized -&gt; cloud computing</a:t>
            </a:r>
          </a:p>
          <a:p>
            <a:pPr lvl="1"/>
            <a:r>
              <a:rPr lang="en-US" sz="2000" dirty="0"/>
              <a:t>Not meant for a single time use! Well-scalable, best practice, SECURED, PRIVACY, STRESS TESTED!</a:t>
            </a:r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66C2D-7265-4848-90B4-975B0AEF6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5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33D93-EA4C-8142-8174-B5C89872F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64" y="2125421"/>
            <a:ext cx="6993820" cy="4238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4D60C-BCDA-F046-8C17-BDAF8458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8442"/>
          </a:xfrm>
        </p:spPr>
        <p:txBody>
          <a:bodyPr>
            <a:normAutofit/>
          </a:bodyPr>
          <a:lstStyle/>
          <a:p>
            <a:r>
              <a:rPr lang="en-US" sz="3600" dirty="0"/>
              <a:t>Our ACM Conference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1129-2FCB-F442-8996-B9CCA74D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Open-Source </a:t>
            </a:r>
          </a:p>
          <a:p>
            <a:pPr lvl="1"/>
            <a:r>
              <a:rPr lang="en-US" sz="2000" dirty="0">
                <a:hlinkClick r:id="rId3"/>
              </a:rPr>
              <a:t>https://github.com/cloudhubs/acmsac</a:t>
            </a:r>
            <a:endParaRPr lang="en-US" sz="2000" dirty="0"/>
          </a:p>
          <a:p>
            <a:r>
              <a:rPr lang="en-US" sz="2400" dirty="0"/>
              <a:t>Live [tour]</a:t>
            </a:r>
          </a:p>
          <a:p>
            <a:pPr lvl="1"/>
            <a:r>
              <a:rPr lang="en-US" sz="2000" dirty="0">
                <a:hlinkClick r:id="rId4"/>
              </a:rPr>
              <a:t>https://acmsac.ecs.baylor.edu/#/</a:t>
            </a:r>
            <a:endParaRPr lang="en-US" sz="2000" dirty="0"/>
          </a:p>
          <a:p>
            <a:r>
              <a:rPr lang="en-US" sz="2400" dirty="0"/>
              <a:t>Demo + developers</a:t>
            </a:r>
          </a:p>
          <a:p>
            <a:pPr lvl="1"/>
            <a:r>
              <a:rPr lang="en-US" sz="2000" dirty="0"/>
              <a:t>scheduled in few minutes!!!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733D512-C7B3-8E40-A0C5-6F4E5E6F4DD5}"/>
              </a:ext>
            </a:extLst>
          </p:cNvPr>
          <p:cNvSpPr/>
          <p:nvPr/>
        </p:nvSpPr>
        <p:spPr>
          <a:xfrm>
            <a:off x="8118389" y="882650"/>
            <a:ext cx="3101546" cy="748442"/>
          </a:xfrm>
          <a:prstGeom prst="wedgeRoundRectCallout">
            <a:avLst>
              <a:gd name="adj1" fmla="val -35176"/>
              <a:gd name="adj2" fmla="val 93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 list</a:t>
            </a:r>
          </a:p>
        </p:txBody>
      </p:sp>
    </p:spTree>
    <p:extLst>
      <p:ext uri="{BB962C8B-B14F-4D97-AF65-F5344CB8AC3E}">
        <p14:creationId xmlns:p14="http://schemas.microsoft.com/office/powerpoint/2010/main" val="395350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D60C-BCDA-F046-8C17-BDAF8458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TRACK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1129-2FCB-F442-8996-B9CCA74D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00" y="2342580"/>
            <a:ext cx="11029615" cy="3634486"/>
          </a:xfrm>
        </p:spPr>
        <p:txBody>
          <a:bodyPr>
            <a:normAutofit/>
          </a:bodyPr>
          <a:lstStyle/>
          <a:p>
            <a:r>
              <a:rPr lang="en-US" sz="2800" dirty="0"/>
              <a:t>Each track chair </a:t>
            </a:r>
          </a:p>
          <a:p>
            <a:pPr lvl="1"/>
            <a:r>
              <a:rPr lang="en-US" sz="2600" dirty="0"/>
              <a:t>could upload a message</a:t>
            </a:r>
          </a:p>
          <a:p>
            <a:r>
              <a:rPr lang="en-US" sz="2800" dirty="0"/>
              <a:t>Video, meta-data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632BC-0488-3747-9033-E9A8739E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76" y="707593"/>
            <a:ext cx="7397125" cy="572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D60C-BCDA-F046-8C17-BDAF8458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1129-2FCB-F442-8996-B9CCA74D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25362"/>
            <a:ext cx="11029615" cy="4609070"/>
          </a:xfrm>
        </p:spPr>
        <p:txBody>
          <a:bodyPr>
            <a:normAutofit/>
          </a:bodyPr>
          <a:lstStyle/>
          <a:p>
            <a:r>
              <a:rPr lang="en-US" sz="2400" dirty="0"/>
              <a:t>Video</a:t>
            </a:r>
          </a:p>
          <a:p>
            <a:r>
              <a:rPr lang="en-US" sz="2400" dirty="0"/>
              <a:t>Presentation </a:t>
            </a:r>
          </a:p>
          <a:p>
            <a:r>
              <a:rPr lang="en-US" sz="2400" dirty="0"/>
              <a:t>Chat with others</a:t>
            </a:r>
          </a:p>
          <a:p>
            <a:r>
              <a:rPr lang="en-US" sz="2400" dirty="0"/>
              <a:t>Presenter details</a:t>
            </a:r>
          </a:p>
          <a:p>
            <a:r>
              <a:rPr lang="en-US" sz="2400" dirty="0"/>
              <a:t>Paper metadata</a:t>
            </a:r>
          </a:p>
          <a:p>
            <a:r>
              <a:rPr lang="en-US" sz="2400" dirty="0"/>
              <a:t>Link to ACM!</a:t>
            </a:r>
          </a:p>
          <a:p>
            <a:r>
              <a:rPr lang="en-US" sz="2400" dirty="0"/>
              <a:t>Email!</a:t>
            </a:r>
          </a:p>
          <a:p>
            <a:r>
              <a:rPr lang="en-US" sz="2400" dirty="0"/>
              <a:t>LinkedIn/Scholar profiles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38ECD-B666-9244-9904-0760465B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44" y="0"/>
            <a:ext cx="7060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A630-5788-694C-999E-8621E1C1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7381-5238-3547-9887-1E0AD77F3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713416"/>
          </a:xfrm>
        </p:spPr>
        <p:txBody>
          <a:bodyPr>
            <a:normAutofit/>
          </a:bodyPr>
          <a:lstStyle/>
          <a:p>
            <a:r>
              <a:rPr lang="en-US" sz="2000" dirty="0"/>
              <a:t>New OSS for conferences</a:t>
            </a:r>
          </a:p>
          <a:p>
            <a:pPr lvl="1"/>
            <a:r>
              <a:rPr lang="en-US" sz="1800" dirty="0"/>
              <a:t>Works and preforms great but could have improvements</a:t>
            </a:r>
          </a:p>
          <a:p>
            <a:pPr lvl="2"/>
            <a:r>
              <a:rPr lang="en-US" sz="1600" dirty="0"/>
              <a:t>Content modification</a:t>
            </a:r>
          </a:p>
          <a:p>
            <a:pPr lvl="3"/>
            <a:r>
              <a:rPr lang="en-US" sz="1400" dirty="0"/>
              <a:t>Easy but not implemented</a:t>
            </a:r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r>
              <a:rPr lang="en-US" sz="2000" dirty="0"/>
              <a:t>Google analytics</a:t>
            </a:r>
          </a:p>
          <a:p>
            <a:pPr lvl="1"/>
            <a:r>
              <a:rPr lang="en-US" sz="1800" dirty="0"/>
              <a:t>   1,048 users</a:t>
            </a:r>
          </a:p>
          <a:p>
            <a:pPr lvl="1"/>
            <a:r>
              <a:rPr lang="en-US" sz="1800" dirty="0"/>
              <a:t>   2,582 sessions</a:t>
            </a:r>
          </a:p>
          <a:p>
            <a:pPr lvl="1"/>
            <a:r>
              <a:rPr lang="en-US" sz="1800" dirty="0"/>
              <a:t>20,428 pageviews</a:t>
            </a:r>
          </a:p>
          <a:p>
            <a:pPr lvl="1"/>
            <a:r>
              <a:rPr lang="en-US" sz="1800" dirty="0"/>
              <a:t>   ~100 comments posted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2DD31-60D1-7E40-A465-E528F73B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218" y="292"/>
            <a:ext cx="49022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B348A5-8528-704C-8337-C98B3686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548" y="1890876"/>
            <a:ext cx="4304288" cy="4967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9797E-DBFF-264C-A38D-6B1FCCE8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Context and FUTURE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EDE4F-09BE-7A41-9149-E530E3DB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8292"/>
            <a:ext cx="11029615" cy="4609070"/>
          </a:xfrm>
        </p:spPr>
        <p:txBody>
          <a:bodyPr>
            <a:normAutofit/>
          </a:bodyPr>
          <a:lstStyle/>
          <a:p>
            <a:r>
              <a:rPr lang="en-US" sz="3600" dirty="0"/>
              <a:t>SECOND SCREEN experience! </a:t>
            </a:r>
          </a:p>
          <a:p>
            <a:pPr lvl="1"/>
            <a:r>
              <a:rPr lang="en-US" sz="3400" dirty="0"/>
              <a:t>ICPC – </a:t>
            </a:r>
            <a:r>
              <a:rPr lang="en-US" sz="3400" dirty="0" err="1"/>
              <a:t>MyICPC</a:t>
            </a:r>
            <a:r>
              <a:rPr lang="en-US" sz="3400" dirty="0"/>
              <a:t> (since 2012)</a:t>
            </a:r>
          </a:p>
          <a:p>
            <a:pPr lvl="2"/>
            <a:r>
              <a:rPr lang="en-US" sz="3200" dirty="0"/>
              <a:t>Programming Contests</a:t>
            </a:r>
          </a:p>
          <a:p>
            <a:pPr lvl="2"/>
            <a:r>
              <a:rPr lang="en-US" sz="3200" dirty="0"/>
              <a:t>Lead developer</a:t>
            </a:r>
          </a:p>
          <a:p>
            <a:pPr lvl="3"/>
            <a:r>
              <a:rPr lang="en-US" sz="2800" dirty="0" err="1"/>
              <a:t>my.icpc.global</a:t>
            </a:r>
            <a:endParaRPr lang="en-US" sz="28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59880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797E-DBFF-264C-A38D-6B1FCCE8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EDE4F-09BE-7A41-9149-E530E3DB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48930"/>
            <a:ext cx="11029615" cy="460907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400" b="1" dirty="0"/>
              <a:t>Have the presentation page per presenter</a:t>
            </a:r>
          </a:p>
          <a:p>
            <a:pPr lvl="2"/>
            <a:r>
              <a:rPr lang="en-US" sz="3200" dirty="0"/>
              <a:t>Nice to socialize</a:t>
            </a:r>
          </a:p>
          <a:p>
            <a:pPr lvl="3"/>
            <a:r>
              <a:rPr lang="en-US" sz="3000" dirty="0"/>
              <a:t>Checkout the presenter profile</a:t>
            </a:r>
          </a:p>
          <a:p>
            <a:pPr lvl="3"/>
            <a:r>
              <a:rPr lang="en-US" sz="3000" dirty="0"/>
              <a:t>Connect over ResearchGate and others!</a:t>
            </a:r>
          </a:p>
          <a:p>
            <a:pPr lvl="2"/>
            <a:r>
              <a:rPr lang="en-US" sz="3200" dirty="0"/>
              <a:t>Open-Source that provides that + few features to add to make it complete</a:t>
            </a:r>
          </a:p>
          <a:p>
            <a:pPr lvl="1"/>
            <a:r>
              <a:rPr lang="en-US" sz="3400" b="1" dirty="0"/>
              <a:t>Have it live!</a:t>
            </a:r>
          </a:p>
          <a:p>
            <a:pPr lvl="2"/>
            <a:r>
              <a:rPr lang="en-US" sz="3200" dirty="0"/>
              <a:t>Interaction, discuss</a:t>
            </a:r>
          </a:p>
          <a:p>
            <a:pPr lvl="1"/>
            <a:endParaRPr lang="en-US" sz="3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B2EF5-EB9E-7242-8F99-690AEC32A749}"/>
              </a:ext>
            </a:extLst>
          </p:cNvPr>
          <p:cNvSpPr/>
          <p:nvPr/>
        </p:nvSpPr>
        <p:spPr>
          <a:xfrm>
            <a:off x="8798011" y="259492"/>
            <a:ext cx="2812796" cy="1631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Demo later today!</a:t>
            </a:r>
          </a:p>
        </p:txBody>
      </p:sp>
    </p:spTree>
    <p:extLst>
      <p:ext uri="{BB962C8B-B14F-4D97-AF65-F5344CB8AC3E}">
        <p14:creationId xmlns:p14="http://schemas.microsoft.com/office/powerpoint/2010/main" val="424602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D60C-BCDA-F046-8C17-BDAF8458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1129-2FCB-F442-8996-B9CCA74D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Open-Source </a:t>
            </a:r>
          </a:p>
          <a:p>
            <a:pPr lvl="1"/>
            <a:r>
              <a:rPr lang="en-US" sz="2800" dirty="0">
                <a:hlinkClick r:id="rId2"/>
              </a:rPr>
              <a:t>https://github.com/cloudhubs/acmsac</a:t>
            </a:r>
            <a:endParaRPr lang="en-US" sz="2800" dirty="0"/>
          </a:p>
          <a:p>
            <a:r>
              <a:rPr lang="en-US" sz="3200" dirty="0"/>
              <a:t>Live [tour]</a:t>
            </a:r>
          </a:p>
          <a:p>
            <a:pPr lvl="1"/>
            <a:r>
              <a:rPr lang="en-US" sz="2800" dirty="0">
                <a:hlinkClick r:id="rId3"/>
              </a:rPr>
              <a:t>https://acmsac.ecs.baylor.edu/#/</a:t>
            </a:r>
            <a:endParaRPr lang="en-US" sz="2800" dirty="0"/>
          </a:p>
          <a:p>
            <a:r>
              <a:rPr lang="en-US" sz="3200" dirty="0"/>
              <a:t>Demo + developers</a:t>
            </a:r>
          </a:p>
          <a:p>
            <a:pPr lvl="1"/>
            <a:r>
              <a:rPr lang="en-US" sz="2800" dirty="0"/>
              <a:t>scheduled in few minutes!!!</a:t>
            </a:r>
          </a:p>
        </p:txBody>
      </p:sp>
    </p:spTree>
    <p:extLst>
      <p:ext uri="{BB962C8B-B14F-4D97-AF65-F5344CB8AC3E}">
        <p14:creationId xmlns:p14="http://schemas.microsoft.com/office/powerpoint/2010/main" val="262202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57BC-5B9F-A44D-BC04-705942E7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 SAC’20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225C-B3DD-D642-88E7-192AA6409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March 30-April 3, 2020</a:t>
            </a:r>
          </a:p>
          <a:p>
            <a:r>
              <a:rPr lang="en-US" sz="2400" dirty="0"/>
              <a:t>400 attendees </a:t>
            </a:r>
          </a:p>
          <a:p>
            <a:pPr lvl="1"/>
            <a:r>
              <a:rPr lang="en-US" sz="2000" dirty="0"/>
              <a:t>350 full papers</a:t>
            </a:r>
          </a:p>
          <a:p>
            <a:pPr lvl="1"/>
            <a:r>
              <a:rPr lang="en-US" sz="2000" dirty="0"/>
              <a:t>50 posters</a:t>
            </a:r>
          </a:p>
          <a:p>
            <a:endParaRPr lang="en-US" sz="2400" dirty="0"/>
          </a:p>
          <a:p>
            <a:r>
              <a:rPr lang="en-US" sz="2400" dirty="0"/>
              <a:t>Czechia first in Europe to close its borders on 16 March.</a:t>
            </a:r>
          </a:p>
          <a:p>
            <a:r>
              <a:rPr lang="en-US" sz="2400" dirty="0"/>
              <a:t>A week before all large events closed!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8464B-6772-C14B-8717-014D68CB2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57BC-5B9F-A44D-BC04-705942E7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9292"/>
          </a:xfrm>
        </p:spPr>
        <p:txBody>
          <a:bodyPr/>
          <a:lstStyle/>
          <a:p>
            <a:r>
              <a:rPr lang="en-US" dirty="0"/>
              <a:t>ACM SAC’20 :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225C-B3DD-D642-88E7-192AA640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38612"/>
          </a:xfrm>
        </p:spPr>
        <p:txBody>
          <a:bodyPr>
            <a:normAutofit/>
          </a:bodyPr>
          <a:lstStyle/>
          <a:p>
            <a:r>
              <a:rPr lang="en-US" sz="2400" dirty="0"/>
              <a:t>March 30-April 3, 2020</a:t>
            </a:r>
          </a:p>
          <a:p>
            <a:r>
              <a:rPr lang="en-US" sz="2400" dirty="0"/>
              <a:t>400 attendees </a:t>
            </a:r>
          </a:p>
          <a:p>
            <a:pPr lvl="1"/>
            <a:r>
              <a:rPr lang="en-US" sz="2000" dirty="0"/>
              <a:t>350 full papers</a:t>
            </a:r>
          </a:p>
          <a:p>
            <a:pPr lvl="1"/>
            <a:r>
              <a:rPr lang="en-US" sz="2000" dirty="0"/>
              <a:t>50 posters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first in Europe to close its borders on 16 March.</a:t>
            </a:r>
          </a:p>
          <a:p>
            <a:r>
              <a:rPr lang="en-US" sz="2400" dirty="0"/>
              <a:t>A week before all large events closed!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91269-3580-6B4D-B4A4-EA6A806F2820}"/>
              </a:ext>
            </a:extLst>
          </p:cNvPr>
          <p:cNvSpPr txBox="1"/>
          <p:nvPr/>
        </p:nvSpPr>
        <p:spPr>
          <a:xfrm>
            <a:off x="1954924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7B6F990-230B-3A44-8CAA-5463972C75AC}"/>
              </a:ext>
            </a:extLst>
          </p:cNvPr>
          <p:cNvSpPr/>
          <p:nvPr/>
        </p:nvSpPr>
        <p:spPr>
          <a:xfrm>
            <a:off x="7178565" y="1890874"/>
            <a:ext cx="4519448" cy="3027965"/>
          </a:xfrm>
          <a:prstGeom prst="wedgeRoundRectCallout">
            <a:avLst>
              <a:gd name="adj1" fmla="val -61298"/>
              <a:gd name="adj2" fmla="val 444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8609906-F59A-AA46-A5AB-024196EDC5BD}"/>
              </a:ext>
            </a:extLst>
          </p:cNvPr>
          <p:cNvSpPr/>
          <p:nvPr/>
        </p:nvSpPr>
        <p:spPr>
          <a:xfrm>
            <a:off x="7178565" y="1890875"/>
            <a:ext cx="4519448" cy="3027965"/>
          </a:xfrm>
          <a:prstGeom prst="wedgeRoundRectCallout">
            <a:avLst>
              <a:gd name="adj1" fmla="val -119903"/>
              <a:gd name="adj2" fmla="val -409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This was our operation period to come with a backup plan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A19CA-C6A4-BD4F-B56D-BF86B0FF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DAD264-A7F1-B944-8201-1EA6CA63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857BC-5B9F-A44D-BC04-705942E7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9292"/>
          </a:xfrm>
        </p:spPr>
        <p:txBody>
          <a:bodyPr/>
          <a:lstStyle/>
          <a:p>
            <a:r>
              <a:rPr lang="en-US" dirty="0"/>
              <a:t>ACM SAC’20 :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225C-B3DD-D642-88E7-192AA640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38612"/>
          </a:xfrm>
        </p:spPr>
        <p:txBody>
          <a:bodyPr>
            <a:normAutofit/>
          </a:bodyPr>
          <a:lstStyle/>
          <a:p>
            <a:r>
              <a:rPr lang="en-US" sz="2400" dirty="0"/>
              <a:t>March 30-April 3, 2020</a:t>
            </a:r>
          </a:p>
          <a:p>
            <a:r>
              <a:rPr lang="en-US" sz="2400" dirty="0"/>
              <a:t>400 attendees </a:t>
            </a:r>
          </a:p>
          <a:p>
            <a:pPr lvl="1"/>
            <a:r>
              <a:rPr lang="en-US" sz="2000" dirty="0"/>
              <a:t>350 full papers</a:t>
            </a:r>
          </a:p>
          <a:p>
            <a:pPr lvl="1"/>
            <a:r>
              <a:rPr lang="en-US" sz="2000" dirty="0"/>
              <a:t>50 posters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first in Europe to close its borders on 16 March.</a:t>
            </a:r>
          </a:p>
          <a:p>
            <a:r>
              <a:rPr lang="en-US" sz="2400" dirty="0"/>
              <a:t>A week before all large events closed!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91269-3580-6B4D-B4A4-EA6A806F2820}"/>
              </a:ext>
            </a:extLst>
          </p:cNvPr>
          <p:cNvSpPr txBox="1"/>
          <p:nvPr/>
        </p:nvSpPr>
        <p:spPr>
          <a:xfrm>
            <a:off x="1954924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7B6F990-230B-3A44-8CAA-5463972C75AC}"/>
              </a:ext>
            </a:extLst>
          </p:cNvPr>
          <p:cNvSpPr/>
          <p:nvPr/>
        </p:nvSpPr>
        <p:spPr>
          <a:xfrm>
            <a:off x="7178565" y="1890874"/>
            <a:ext cx="4519448" cy="3027965"/>
          </a:xfrm>
          <a:prstGeom prst="wedgeRoundRectCallout">
            <a:avLst>
              <a:gd name="adj1" fmla="val -61298"/>
              <a:gd name="adj2" fmla="val 4445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8609906-F59A-AA46-A5AB-024196EDC5BD}"/>
              </a:ext>
            </a:extLst>
          </p:cNvPr>
          <p:cNvSpPr/>
          <p:nvPr/>
        </p:nvSpPr>
        <p:spPr>
          <a:xfrm>
            <a:off x="7178565" y="1890875"/>
            <a:ext cx="4519448" cy="3027965"/>
          </a:xfrm>
          <a:prstGeom prst="wedgeRoundRectCallout">
            <a:avLst>
              <a:gd name="adj1" fmla="val -119903"/>
              <a:gd name="adj2" fmla="val -409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was our operation period to come with a backup plan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DFA6264A-588D-0B46-86F9-89BEADA94B70}"/>
              </a:ext>
            </a:extLst>
          </p:cNvPr>
          <p:cNvSpPr/>
          <p:nvPr/>
        </p:nvSpPr>
        <p:spPr>
          <a:xfrm>
            <a:off x="6934129" y="1388835"/>
            <a:ext cx="4720281" cy="2310713"/>
          </a:xfrm>
          <a:prstGeom prst="cloudCallout">
            <a:avLst>
              <a:gd name="adj1" fmla="val -21357"/>
              <a:gd name="adj2" fmla="val 90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were already thinking to cancel before that time!</a:t>
            </a:r>
          </a:p>
        </p:txBody>
      </p:sp>
    </p:spTree>
    <p:extLst>
      <p:ext uri="{BB962C8B-B14F-4D97-AF65-F5344CB8AC3E}">
        <p14:creationId xmlns:p14="http://schemas.microsoft.com/office/powerpoint/2010/main" val="28556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DAD264-A7F1-B944-8201-1EA6CA63F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857BC-5B9F-A44D-BC04-705942E7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9292"/>
          </a:xfrm>
        </p:spPr>
        <p:txBody>
          <a:bodyPr/>
          <a:lstStyle/>
          <a:p>
            <a:r>
              <a:rPr lang="en-US" dirty="0"/>
              <a:t>ACM SAC’20 :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225C-B3DD-D642-88E7-192AA640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238612"/>
          </a:xfrm>
        </p:spPr>
        <p:txBody>
          <a:bodyPr>
            <a:normAutofit/>
          </a:bodyPr>
          <a:lstStyle/>
          <a:p>
            <a:r>
              <a:rPr lang="en-US" sz="2400" dirty="0"/>
              <a:t>March 30-April 3, 2020</a:t>
            </a:r>
          </a:p>
          <a:p>
            <a:r>
              <a:rPr lang="en-US" sz="2400" dirty="0"/>
              <a:t>400 attendees </a:t>
            </a:r>
          </a:p>
          <a:p>
            <a:pPr lvl="1"/>
            <a:r>
              <a:rPr lang="en-US" sz="2000" dirty="0"/>
              <a:t>350 full papers</a:t>
            </a:r>
          </a:p>
          <a:p>
            <a:pPr lvl="1"/>
            <a:r>
              <a:rPr lang="en-US" sz="2000" dirty="0"/>
              <a:t>50 posters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first in Europe to close its borders on 16 March.</a:t>
            </a:r>
          </a:p>
          <a:p>
            <a:r>
              <a:rPr lang="en-US" sz="2400" dirty="0"/>
              <a:t>A week before all large events closed!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91269-3580-6B4D-B4A4-EA6A806F2820}"/>
              </a:ext>
            </a:extLst>
          </p:cNvPr>
          <p:cNvSpPr txBox="1"/>
          <p:nvPr/>
        </p:nvSpPr>
        <p:spPr>
          <a:xfrm>
            <a:off x="1954924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7B6F990-230B-3A44-8CAA-5463972C75AC}"/>
              </a:ext>
            </a:extLst>
          </p:cNvPr>
          <p:cNvSpPr/>
          <p:nvPr/>
        </p:nvSpPr>
        <p:spPr>
          <a:xfrm>
            <a:off x="7178565" y="1890874"/>
            <a:ext cx="4519448" cy="3027965"/>
          </a:xfrm>
          <a:prstGeom prst="wedgeRoundRectCallout">
            <a:avLst>
              <a:gd name="adj1" fmla="val -61298"/>
              <a:gd name="adj2" fmla="val 4445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8609906-F59A-AA46-A5AB-024196EDC5BD}"/>
              </a:ext>
            </a:extLst>
          </p:cNvPr>
          <p:cNvSpPr/>
          <p:nvPr/>
        </p:nvSpPr>
        <p:spPr>
          <a:xfrm>
            <a:off x="7178565" y="1890875"/>
            <a:ext cx="4519448" cy="3027965"/>
          </a:xfrm>
          <a:prstGeom prst="wedgeRoundRectCallout">
            <a:avLst>
              <a:gd name="adj1" fmla="val -119903"/>
              <a:gd name="adj2" fmla="val -4093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was our operation period to come with a backup plan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DFA6264A-588D-0B46-86F9-89BEADA94B70}"/>
              </a:ext>
            </a:extLst>
          </p:cNvPr>
          <p:cNvSpPr/>
          <p:nvPr/>
        </p:nvSpPr>
        <p:spPr>
          <a:xfrm>
            <a:off x="6934129" y="1388835"/>
            <a:ext cx="4720281" cy="2310713"/>
          </a:xfrm>
          <a:prstGeom prst="cloudCallout">
            <a:avLst>
              <a:gd name="adj1" fmla="val -21357"/>
              <a:gd name="adj2" fmla="val 90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were already thinking to cancel before that time!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6F5C057C-4926-054B-BCFD-709E80E1FDD9}"/>
              </a:ext>
            </a:extLst>
          </p:cNvPr>
          <p:cNvSpPr/>
          <p:nvPr/>
        </p:nvSpPr>
        <p:spPr>
          <a:xfrm>
            <a:off x="7222168" y="3477542"/>
            <a:ext cx="4720281" cy="2310713"/>
          </a:xfrm>
          <a:prstGeom prst="cloudCallout">
            <a:avLst>
              <a:gd name="adj1" fmla="val 12674"/>
              <a:gd name="adj2" fmla="val -6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Who reimburses travel expenses to participants?</a:t>
            </a:r>
          </a:p>
        </p:txBody>
      </p:sp>
    </p:spTree>
    <p:extLst>
      <p:ext uri="{BB962C8B-B14F-4D97-AF65-F5344CB8AC3E}">
        <p14:creationId xmlns:p14="http://schemas.microsoft.com/office/powerpoint/2010/main" val="8265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0010B-117E-8B42-A72D-9C47E7E1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Implications : Financial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38DB-D9A9-2D43-B81B-50E3091E0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6" y="2177142"/>
            <a:ext cx="3703319" cy="38236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3-4 emails to the prime minister and minister of health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4-day response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Large events shutdown</a:t>
            </a:r>
          </a:p>
          <a:p>
            <a:pPr lvl="2"/>
            <a:r>
              <a:rPr lang="en-US" sz="1600" dirty="0">
                <a:solidFill>
                  <a:srgbClr val="FFFFFF"/>
                </a:solidFill>
              </a:rPr>
              <a:t> Hotel had to cancel the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BE689-EB66-9849-87A7-DF083E92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93" y="992974"/>
            <a:ext cx="7391552" cy="50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3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0010B-117E-8B42-A72D-9C47E7E1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Implications : Financial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38DB-D9A9-2D43-B81B-50E3091E0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6" y="2177142"/>
            <a:ext cx="3703319" cy="38236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3-4 emails to the prime minister and minister of health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4-day response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Large events shutdown</a:t>
            </a:r>
          </a:p>
          <a:p>
            <a:pPr lvl="2"/>
            <a:r>
              <a:rPr lang="en-US" sz="1600" dirty="0">
                <a:solidFill>
                  <a:srgbClr val="FFFFFF"/>
                </a:solidFill>
              </a:rPr>
              <a:t> Hotel had to cancel the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BE689-EB66-9849-87A7-DF083E92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93" y="992974"/>
            <a:ext cx="7391552" cy="5007776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09A2ECB-0AB8-404B-A046-B0FD355006C1}"/>
              </a:ext>
            </a:extLst>
          </p:cNvPr>
          <p:cNvSpPr/>
          <p:nvPr/>
        </p:nvSpPr>
        <p:spPr>
          <a:xfrm>
            <a:off x="7945149" y="1960720"/>
            <a:ext cx="3946223" cy="1452969"/>
          </a:xfrm>
          <a:prstGeom prst="wedgeRoundRectCallout">
            <a:avLst>
              <a:gd name="adj1" fmla="val 17624"/>
              <a:gd name="adj2" fmla="val -71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March 6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2D63F8ED-17C1-8B4E-8A10-AAAC11881B3D}"/>
              </a:ext>
            </a:extLst>
          </p:cNvPr>
          <p:cNvSpPr/>
          <p:nvPr/>
        </p:nvSpPr>
        <p:spPr>
          <a:xfrm>
            <a:off x="4279123" y="3429000"/>
            <a:ext cx="4206356" cy="1849283"/>
          </a:xfrm>
          <a:prstGeom prst="wedgeRoundRectCallout">
            <a:avLst>
              <a:gd name="adj1" fmla="val -78523"/>
              <a:gd name="adj2" fmla="val -143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March 10</a:t>
            </a:r>
          </a:p>
          <a:p>
            <a:pPr algn="ctr"/>
            <a:r>
              <a:rPr lang="en-US" sz="3200" dirty="0"/>
              <a:t>State of emergency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F4348-951F-EC42-B576-43CD18D7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977" y="3699506"/>
            <a:ext cx="3051768" cy="30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0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0010B-117E-8B42-A72D-9C47E7E1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Implications : Financial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38DB-D9A9-2D43-B81B-50E3091E0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6" y="2177142"/>
            <a:ext cx="3703319" cy="382360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3-4 emails to the prime minister and minister of health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4-day response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Large events shutdown</a:t>
            </a:r>
          </a:p>
          <a:p>
            <a:pPr lvl="2"/>
            <a:r>
              <a:rPr lang="en-US" sz="1600" dirty="0">
                <a:solidFill>
                  <a:srgbClr val="FFFFFF"/>
                </a:solidFill>
              </a:rPr>
              <a:t> Hotel had to cancel the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BE689-EB66-9849-87A7-DF083E92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93" y="992974"/>
            <a:ext cx="7391552" cy="5007776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09A2ECB-0AB8-404B-A046-B0FD355006C1}"/>
              </a:ext>
            </a:extLst>
          </p:cNvPr>
          <p:cNvSpPr/>
          <p:nvPr/>
        </p:nvSpPr>
        <p:spPr>
          <a:xfrm>
            <a:off x="7945149" y="1960720"/>
            <a:ext cx="3946223" cy="1452969"/>
          </a:xfrm>
          <a:prstGeom prst="wedgeRoundRectCallout">
            <a:avLst>
              <a:gd name="adj1" fmla="val 17624"/>
              <a:gd name="adj2" fmla="val -713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March 6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2D63F8ED-17C1-8B4E-8A10-AAAC11881B3D}"/>
              </a:ext>
            </a:extLst>
          </p:cNvPr>
          <p:cNvSpPr/>
          <p:nvPr/>
        </p:nvSpPr>
        <p:spPr>
          <a:xfrm>
            <a:off x="4279123" y="3429000"/>
            <a:ext cx="4206356" cy="1849283"/>
          </a:xfrm>
          <a:prstGeom prst="wedgeRoundRectCallout">
            <a:avLst>
              <a:gd name="adj1" fmla="val -78523"/>
              <a:gd name="adj2" fmla="val -143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March 10</a:t>
            </a:r>
          </a:p>
          <a:p>
            <a:pPr algn="ctr"/>
            <a:r>
              <a:rPr lang="en-US" sz="3200" dirty="0"/>
              <a:t>State of emergency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F4348-951F-EC42-B576-43CD18D7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977" y="3699506"/>
            <a:ext cx="3051768" cy="3013794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B7A488CC-6D0E-C549-936D-810E13D7A4C1}"/>
              </a:ext>
            </a:extLst>
          </p:cNvPr>
          <p:cNvSpPr/>
          <p:nvPr/>
        </p:nvSpPr>
        <p:spPr>
          <a:xfrm>
            <a:off x="2273643" y="1260389"/>
            <a:ext cx="9317102" cy="4740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Why do I mention it?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Hotel + Venue had to cancel!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Virtually $0 costs!!!!</a:t>
            </a:r>
          </a:p>
          <a:p>
            <a:pPr algn="ctr"/>
            <a:r>
              <a:rPr lang="en-US" sz="3600" dirty="0"/>
              <a:t>Full refund for registration fee!!</a:t>
            </a:r>
          </a:p>
        </p:txBody>
      </p:sp>
    </p:spTree>
    <p:extLst>
      <p:ext uri="{BB962C8B-B14F-4D97-AF65-F5344CB8AC3E}">
        <p14:creationId xmlns:p14="http://schemas.microsoft.com/office/powerpoint/2010/main" val="647758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5E00-4526-D44C-A10F-C9F6745F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Plan B :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0E536-C78E-114D-BB73-0A9A57CA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310713"/>
            <a:ext cx="11029615" cy="420129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Cancel the conference</a:t>
            </a:r>
          </a:p>
          <a:p>
            <a:pPr lvl="1"/>
            <a:r>
              <a:rPr lang="en-US" sz="2400" dirty="0"/>
              <a:t>Liable for plane tickets?</a:t>
            </a:r>
          </a:p>
          <a:p>
            <a:pPr lvl="2"/>
            <a:r>
              <a:rPr lang="en-US" sz="2200" dirty="0"/>
              <a:t>State emergency solved our issue</a:t>
            </a:r>
          </a:p>
          <a:p>
            <a:r>
              <a:rPr lang="en-US" sz="2800" dirty="0"/>
              <a:t>Virtual conference </a:t>
            </a:r>
          </a:p>
          <a:p>
            <a:pPr lvl="1"/>
            <a:r>
              <a:rPr lang="en-US" sz="2400" dirty="0"/>
              <a:t>How?</a:t>
            </a:r>
          </a:p>
          <a:p>
            <a:pPr lvl="2"/>
            <a:r>
              <a:rPr lang="en-US" sz="2000" dirty="0"/>
              <a:t>Zoom</a:t>
            </a:r>
          </a:p>
          <a:p>
            <a:pPr lvl="2"/>
            <a:r>
              <a:rPr lang="en-US" sz="2000" dirty="0"/>
              <a:t>Offline</a:t>
            </a:r>
          </a:p>
          <a:p>
            <a:pPr lvl="3"/>
            <a:r>
              <a:rPr lang="en-US" sz="1800" dirty="0"/>
              <a:t>No solution for that</a:t>
            </a:r>
          </a:p>
          <a:p>
            <a:pPr lvl="3"/>
            <a:r>
              <a:rPr lang="en-US" sz="1800" dirty="0"/>
              <a:t>400 participants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DE82E-0789-D04F-B36A-288D08EDA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00" y="736601"/>
            <a:ext cx="2832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53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3D3822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82828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741</Words>
  <Application>Microsoft Macintosh PowerPoint</Application>
  <PresentationFormat>Widescreen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Gill Sans MT</vt:lpstr>
      <vt:lpstr>Wingdings 2</vt:lpstr>
      <vt:lpstr>DividendVTI</vt:lpstr>
      <vt:lpstr>ACM SAC 2020</vt:lpstr>
      <vt:lpstr>ACM SAC’20</vt:lpstr>
      <vt:lpstr>ACM SAC’20 : Timing</vt:lpstr>
      <vt:lpstr>ACM SAC’20 : Timing</vt:lpstr>
      <vt:lpstr>ACM SAC’20 : Timing</vt:lpstr>
      <vt:lpstr>Implications : Financial issue</vt:lpstr>
      <vt:lpstr>Implications : Financial issue</vt:lpstr>
      <vt:lpstr>Implications : Financial issue</vt:lpstr>
      <vt:lpstr>Plan B : Options</vt:lpstr>
      <vt:lpstr>Plan B : Options</vt:lpstr>
      <vt:lpstr>Custom solution</vt:lpstr>
      <vt:lpstr>Organization</vt:lpstr>
      <vt:lpstr>Our ACM Conference system</vt:lpstr>
      <vt:lpstr>TRACK details</vt:lpstr>
      <vt:lpstr>Author Presentations</vt:lpstr>
      <vt:lpstr>Stats</vt:lpstr>
      <vt:lpstr>Context and FUTURE solutions</vt:lpstr>
      <vt:lpstr>Conclusions</vt:lpstr>
      <vt:lpstr>Q/A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SAC 2020</dc:title>
  <dc:creator>Cerny, Tomas</dc:creator>
  <cp:lastModifiedBy>Cerny, Tomas</cp:lastModifiedBy>
  <cp:revision>79</cp:revision>
  <dcterms:created xsi:type="dcterms:W3CDTF">2020-07-16T22:29:19Z</dcterms:created>
  <dcterms:modified xsi:type="dcterms:W3CDTF">2020-07-17T16:59:06Z</dcterms:modified>
</cp:coreProperties>
</file>